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6" r:id="rId3"/>
    <p:sldId id="269" r:id="rId4"/>
    <p:sldId id="276" r:id="rId5"/>
    <p:sldId id="274" r:id="rId6"/>
    <p:sldId id="284" r:id="rId7"/>
    <p:sldId id="268" r:id="rId8"/>
    <p:sldId id="259" r:id="rId9"/>
    <p:sldId id="287" r:id="rId10"/>
    <p:sldId id="288" r:id="rId11"/>
    <p:sldId id="28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66"/>
    <a:srgbClr val="FF0000"/>
    <a:srgbClr val="65A4F7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660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0B9B8F-40E2-454D-A054-26C912FC24A7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10EE2D-52DE-4DFC-8CD5-7F6D0E9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orostyna@sta.bryansk.ru" TargetMode="External"/><Relationship Id="rId7" Type="http://schemas.openxmlformats.org/officeDocument/2006/relationships/image" Target="../media/image24.jpeg"/><Relationship Id="rId2" Type="http://schemas.openxmlformats.org/officeDocument/2006/relationships/hyperlink" Target="mailto:gaydukova@sta.bryansk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ed=1&amp;text=%D1%81%D0%BA%D0%BB%D0%B0%D0%B4%20%D1%82%D0%B5%D1%80%D0%BC%D0%B8%D0%BD%D0%B0%D0%BB&amp;spsite=otd.4in.ru&amp;img_url=otd.4in.ru/images/galleries/500x500/3438_auto_48491d17b6398.jpg&amp;rpt=simag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" r="1575" b="2030"/>
          <a:stretch/>
        </p:blipFill>
        <p:spPr>
          <a:xfrm>
            <a:off x="-36512" y="44624"/>
            <a:ext cx="9180000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676670"/>
            <a:ext cx="4719468" cy="50006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 </a:t>
            </a:r>
            <a:r>
              <a:rPr lang="ru-RU" sz="2400" b="1" dirty="0" smtClean="0"/>
              <a:t>Наши представительства</a:t>
            </a:r>
            <a:endParaRPr lang="ru-RU" sz="2400" b="1" dirty="0"/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smtClean="0"/>
              <a:t>«</a:t>
            </a:r>
            <a:r>
              <a:rPr lang="ru-RU" sz="2000" dirty="0"/>
              <a:t>ОАО МП </a:t>
            </a:r>
            <a:r>
              <a:rPr lang="ru-RU" sz="2000" dirty="0" smtClean="0"/>
              <a:t>«</a:t>
            </a:r>
            <a:r>
              <a:rPr lang="ru-RU" sz="2000" dirty="0"/>
              <a:t>Совтрансавто-Брянск-Холдинг”- динамично развивающаяся компания. Региональная сеть филиалов в </a:t>
            </a:r>
            <a:r>
              <a:rPr lang="ru-RU" sz="2000" dirty="0" err="1"/>
              <a:t>грузообразующих</a:t>
            </a:r>
            <a:r>
              <a:rPr lang="ru-RU" sz="2000" dirty="0"/>
              <a:t> центрах постоянно расширяется. География присутствия нашей компании позволяет оптимизировать маршруты перевозок, сокращая затраты клиентов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smtClean="0"/>
              <a:t>Словения- г.Любляна фирма </a:t>
            </a:r>
            <a:r>
              <a:rPr lang="en-US" sz="2000" dirty="0" smtClean="0"/>
              <a:t>TRIAK</a:t>
            </a:r>
            <a:r>
              <a:rPr lang="ru-RU" sz="2000" dirty="0" smtClean="0"/>
              <a:t> </a:t>
            </a:r>
            <a:r>
              <a:rPr lang="en-US" sz="2000" dirty="0" err="1" smtClean="0"/>
              <a:t>d.o.o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smtClean="0"/>
              <a:t>Финляндия – г.Хельсинки фирма </a:t>
            </a:r>
            <a:r>
              <a:rPr lang="en-US" sz="2000" dirty="0" smtClean="0"/>
              <a:t> TIROL TRANS OY</a:t>
            </a:r>
            <a:endParaRPr lang="ru-RU" sz="2000" dirty="0" smtClean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dirty="0" smtClean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7166"/>
            <a:ext cx="8568952" cy="911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МП   «Совтрансавто-Брянск-Холдинг”</a:t>
            </a:r>
            <a:endParaRPr lang="ru-RU" sz="19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3760" y="3985527"/>
            <a:ext cx="3485498" cy="23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35"/>
          <a:stretch/>
        </p:blipFill>
        <p:spPr>
          <a:xfrm>
            <a:off x="5123760" y="1556792"/>
            <a:ext cx="3479178" cy="218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788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2235" y="2429024"/>
            <a:ext cx="4536505" cy="40963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300" b="1" dirty="0" smtClean="0"/>
              <a:t>Отдел </a:t>
            </a:r>
            <a:r>
              <a:rPr lang="ru-RU" sz="2300" b="1" dirty="0"/>
              <a:t>перевозок </a:t>
            </a:r>
            <a:r>
              <a:rPr lang="ru-RU" sz="2300" b="1" dirty="0" smtClean="0"/>
              <a:t>по</a:t>
            </a:r>
            <a:r>
              <a:rPr lang="en-US" sz="2300" b="1" dirty="0" smtClean="0"/>
              <a:t> </a:t>
            </a:r>
            <a:r>
              <a:rPr lang="ru-RU" sz="2300" b="1" dirty="0" smtClean="0"/>
              <a:t>центральной </a:t>
            </a:r>
            <a:r>
              <a:rPr lang="ru-RU" sz="2300" b="1" dirty="0"/>
              <a:t>Е</a:t>
            </a:r>
            <a:r>
              <a:rPr lang="ru-RU" sz="2300" b="1" dirty="0" smtClean="0"/>
              <a:t>вропе:</a:t>
            </a:r>
            <a:endParaRPr lang="en-US" sz="2300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900" dirty="0" smtClean="0"/>
              <a:t>Телефон/факс</a:t>
            </a:r>
            <a:r>
              <a:rPr lang="ru-RU" sz="1900" dirty="0"/>
              <a:t>:</a:t>
            </a:r>
            <a:br>
              <a:rPr lang="ru-RU" sz="1900" dirty="0"/>
            </a:br>
            <a:r>
              <a:rPr lang="ru-RU" sz="1900" dirty="0"/>
              <a:t>(4832) </a:t>
            </a:r>
            <a:r>
              <a:rPr lang="ru-RU" sz="1900" dirty="0" smtClean="0"/>
              <a:t>74-86-76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900" dirty="0"/>
              <a:t>(4832) </a:t>
            </a:r>
            <a:r>
              <a:rPr lang="ru-RU" sz="1900" dirty="0" smtClean="0"/>
              <a:t>74-84-54</a:t>
            </a:r>
            <a:endParaRPr lang="ru-RU" sz="19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900" dirty="0" smtClean="0"/>
              <a:t>(</a:t>
            </a:r>
            <a:r>
              <a:rPr lang="ru-RU" sz="1900" dirty="0"/>
              <a:t>4832) </a:t>
            </a:r>
            <a:r>
              <a:rPr lang="ru-RU" sz="1900" dirty="0" smtClean="0"/>
              <a:t>63-13-53</a:t>
            </a:r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dirty="0" smtClean="0"/>
              <a:t>e-</a:t>
            </a:r>
            <a:r>
              <a:rPr lang="ru-RU" sz="1900" dirty="0" err="1" smtClean="0"/>
              <a:t>mail</a:t>
            </a:r>
            <a:r>
              <a:rPr lang="ru-RU" sz="1900" dirty="0" smtClean="0"/>
              <a:t>: </a:t>
            </a:r>
            <a:r>
              <a:rPr lang="ru-RU" sz="1900" dirty="0" smtClean="0">
                <a:hlinkClick r:id="rId2"/>
              </a:rPr>
              <a:t>gaydukova@sta.bryansk.ru</a:t>
            </a:r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dirty="0"/>
              <a:t>ICQ:456965927</a:t>
            </a:r>
            <a:br>
              <a:rPr lang="ru-RU" sz="1900" dirty="0"/>
            </a:br>
            <a:r>
              <a:rPr lang="ru-RU" sz="1900" dirty="0" err="1"/>
              <a:t>Skype</a:t>
            </a:r>
            <a:r>
              <a:rPr lang="ru-RU" sz="1900" dirty="0" smtClean="0"/>
              <a:t>: </a:t>
            </a:r>
            <a:r>
              <a:rPr lang="ru-RU" sz="1900" dirty="0" err="1" smtClean="0"/>
              <a:t>gaydukova.elena</a:t>
            </a:r>
            <a:endParaRPr lang="ru-RU" sz="1900" dirty="0" smtClean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b="1" dirty="0"/>
              <a:t>Отдел перевозок по</a:t>
            </a:r>
            <a:r>
              <a:rPr lang="en-US" sz="2000" b="1" dirty="0"/>
              <a:t> </a:t>
            </a:r>
            <a:r>
              <a:rPr lang="ru-RU" sz="2000" b="1" dirty="0"/>
              <a:t>ю</a:t>
            </a:r>
            <a:r>
              <a:rPr lang="ru-RU" sz="2000" b="1" dirty="0" smtClean="0"/>
              <a:t>жной Европе:</a:t>
            </a:r>
            <a:endParaRPr lang="ru-RU" sz="19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900" dirty="0" smtClean="0"/>
              <a:t>Телефон/факс</a:t>
            </a:r>
            <a:r>
              <a:rPr lang="ru-RU" sz="1900" dirty="0"/>
              <a:t>:</a:t>
            </a:r>
            <a:br>
              <a:rPr lang="ru-RU" sz="1900" dirty="0"/>
            </a:br>
            <a:r>
              <a:rPr lang="ru-RU" sz="1900" dirty="0"/>
              <a:t>(4832) </a:t>
            </a:r>
            <a:r>
              <a:rPr lang="ru-RU" sz="1900" dirty="0" smtClean="0"/>
              <a:t>63-66-24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(4832) </a:t>
            </a:r>
            <a:r>
              <a:rPr lang="ru-RU" sz="1900" dirty="0" smtClean="0"/>
              <a:t>63-15-93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(4832) </a:t>
            </a:r>
            <a:r>
              <a:rPr lang="ru-RU" sz="1900" dirty="0" smtClean="0"/>
              <a:t>74-87-47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900" dirty="0" smtClean="0"/>
              <a:t>88001000408 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err="1" smtClean="0"/>
              <a:t>e-mail</a:t>
            </a:r>
            <a:r>
              <a:rPr lang="ru-RU" sz="1900" dirty="0" smtClean="0"/>
              <a:t>: </a:t>
            </a:r>
            <a:r>
              <a:rPr lang="ru-RU" sz="1900" dirty="0" smtClean="0">
                <a:hlinkClick r:id="rId3"/>
              </a:rPr>
              <a:t>forostyna@sta.bryansk.ru</a:t>
            </a:r>
            <a:r>
              <a:rPr lang="ru-RU" sz="1900" dirty="0"/>
              <a:t> </a:t>
            </a:r>
            <a:br>
              <a:rPr lang="ru-RU" sz="1900" dirty="0"/>
            </a:br>
            <a:r>
              <a:rPr lang="ru-RU" sz="1900" dirty="0"/>
              <a:t>ICQ:476757837</a:t>
            </a:r>
            <a:br>
              <a:rPr lang="ru-RU" sz="1900" dirty="0"/>
            </a:br>
            <a:r>
              <a:rPr lang="ru-RU" sz="1900" dirty="0" err="1"/>
              <a:t>Skype</a:t>
            </a:r>
            <a:r>
              <a:rPr lang="ru-RU" sz="1900" dirty="0" smtClean="0"/>
              <a:t>: </a:t>
            </a:r>
            <a:r>
              <a:rPr lang="ru-RU" sz="1900" dirty="0" err="1" smtClean="0"/>
              <a:t>marina_sta</a:t>
            </a:r>
            <a:endParaRPr lang="ru-RU" sz="19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3871664" cy="648072"/>
          </a:xfrm>
        </p:spPr>
        <p:txBody>
          <a:bodyPr/>
          <a:lstStyle/>
          <a:p>
            <a:pPr algn="ctr"/>
            <a:r>
              <a:rPr lang="ru-RU" sz="2000" b="1" dirty="0"/>
              <a:t>241518, Брянская обл., Брянский р-н, п. Свень, ул. Соборная, д.21.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0" t="15120" r="9281" b="16841"/>
          <a:stretch/>
        </p:blipFill>
        <p:spPr>
          <a:xfrm>
            <a:off x="5066952" y="2210691"/>
            <a:ext cx="1806000" cy="1512000"/>
          </a:xfr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85720" y="357166"/>
            <a:ext cx="8640960" cy="911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МП   «Совтрансавто-Брянск-Холдинг”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592" y="4337237"/>
            <a:ext cx="1512000" cy="151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31" r="12410"/>
          <a:stretch/>
        </p:blipFill>
        <p:spPr>
          <a:xfrm>
            <a:off x="7236296" y="2210691"/>
            <a:ext cx="1600279" cy="151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5" r="13312"/>
          <a:stretch/>
        </p:blipFill>
        <p:spPr>
          <a:xfrm>
            <a:off x="5227077" y="4337237"/>
            <a:ext cx="148575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5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338328"/>
            <a:ext cx="6329378" cy="1252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МП  </a:t>
            </a:r>
            <a:r>
              <a:rPr lang="en-US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Совтрансавто-Брянск-Холдинг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3"/>
            <a:ext cx="1533258" cy="1465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465" y="2242170"/>
            <a:ext cx="3538846" cy="254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42910" y="5715016"/>
            <a:ext cx="2048272" cy="44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_Grotic" pitchFamily="34" charset="-52"/>
                <a:ea typeface="+mn-ea"/>
                <a:cs typeface="Arial" pitchFamily="34" charset="0"/>
              </a:rPr>
              <a:t>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1972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_Grotic" pitchFamily="34" charset="-52"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_Grotic" pitchFamily="34" charset="-52"/>
                <a:ea typeface="+mn-ea"/>
                <a:cs typeface="Arial" pitchFamily="34" charset="0"/>
              </a:rPr>
              <a:t>года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_Grotic" pitchFamily="34" charset="-52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714488"/>
            <a:ext cx="4824536" cy="4585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    О компании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ОАО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МП  “Совтрансавто-Брянск-Холдинг- компания с многолетним опытом организации перевозок грузов по всему миру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автомобильным,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транспортом.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Наша компания является действительным членом Ассоциации международных автомобильных перевозчиков (АСМАП) с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1989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Миссия нашей компании: стабильное развитие бизнеса, укрепление конкурентоспособности российских международных автоперевозчиков, предоставление клиентам оптимальных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логистических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решений, формирование  цивилизованного рынка грузоперевозок в России с обеспечением транспортной безопасности и социальной ответственности.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2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перевозок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8" b="3896"/>
          <a:stretch/>
        </p:blipFill>
        <p:spPr>
          <a:xfrm>
            <a:off x="251520" y="884283"/>
            <a:ext cx="8638514" cy="578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62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Полотно 19"/>
          <p:cNvGrpSpPr>
            <a:grpSpLocks/>
          </p:cNvGrpSpPr>
          <p:nvPr/>
        </p:nvGrpSpPr>
        <p:grpSpPr bwMode="auto">
          <a:xfrm>
            <a:off x="478304" y="476672"/>
            <a:ext cx="7910120" cy="5580836"/>
            <a:chOff x="0" y="-4419"/>
            <a:chExt cx="52558" cy="53491"/>
          </a:xfrm>
        </p:grpSpPr>
        <p:sp>
          <p:nvSpPr>
            <p:cNvPr id="8" name="AutoShape 29"/>
            <p:cNvSpPr>
              <a:spLocks noChangeAspect="1" noChangeArrowheads="1"/>
            </p:cNvSpPr>
            <p:nvPr/>
          </p:nvSpPr>
          <p:spPr bwMode="auto">
            <a:xfrm>
              <a:off x="0" y="158"/>
              <a:ext cx="52558" cy="48914"/>
            </a:xfrm>
            <a:prstGeom prst="rect">
              <a:avLst/>
            </a:prstGeom>
            <a:noFill/>
            <a:ln>
              <a:noFill/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692" y="-4419"/>
              <a:ext cx="38755" cy="6212"/>
            </a:xfrm>
            <a:prstGeom prst="rect">
              <a:avLst/>
            </a:prstGeom>
            <a:ln>
              <a:headEnd/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i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_Grotic" pitchFamily="34" charset="-52"/>
                  <a:cs typeface="Arial" pitchFamily="34" charset="0"/>
                </a:rPr>
                <a:t>Награды и знаки отличия</a:t>
              </a:r>
              <a:endParaRPr kumimoji="0" lang="ru-RU" sz="32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Grotic" pitchFamily="34" charset="-52"/>
                <a:cs typeface="Arial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896" y="6076"/>
              <a:ext cx="15935" cy="3550"/>
            </a:xfrm>
            <a:prstGeom prst="rect">
              <a:avLst/>
            </a:prstGeom>
            <a:ln>
              <a:headEnd/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_Grotic" pitchFamily="34" charset="-52"/>
                  <a:cs typeface="Arial" pitchFamily="34" charset="0"/>
                </a:rPr>
                <a:t>Сотрудников</a:t>
              </a:r>
              <a:endParaRPr kumimoji="0" lang="ru-RU" sz="20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Grotic" pitchFamily="34" charset="-52"/>
                <a:cs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568" y="2652"/>
              <a:ext cx="15935" cy="3550"/>
            </a:xfrm>
            <a:prstGeom prst="rect">
              <a:avLst/>
            </a:prstGeom>
            <a:ln>
              <a:headEnd/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_Grotic" pitchFamily="34" charset="-52"/>
                  <a:cs typeface="Arial" pitchFamily="34" charset="0"/>
                </a:rPr>
                <a:t>К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_Grotic" pitchFamily="34" charset="-52"/>
                  <a:cs typeface="Arial" pitchFamily="34" charset="0"/>
                </a:rPr>
                <a:t>омпании</a:t>
              </a:r>
            </a:p>
          </p:txBody>
        </p:sp>
      </p:grpSp>
      <p:sp>
        <p:nvSpPr>
          <p:cNvPr id="29" name="Объект 1"/>
          <p:cNvSpPr>
            <a:spLocks noGrp="1"/>
          </p:cNvSpPr>
          <p:nvPr>
            <p:ph idx="1"/>
          </p:nvPr>
        </p:nvSpPr>
        <p:spPr>
          <a:xfrm>
            <a:off x="251520" y="1951489"/>
            <a:ext cx="4300816" cy="1355042"/>
          </a:xfrm>
        </p:spPr>
        <p:txBody>
          <a:bodyPr>
            <a:normAutofit/>
          </a:bodyPr>
          <a:lstStyle/>
          <a:p>
            <a:pPr marL="1588" indent="174625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CC"/>
                </a:solidFill>
                <a:latin typeface="a_GroticCn" pitchFamily="34" charset="-52"/>
              </a:rPr>
              <a:t>Золотая колесница</a:t>
            </a:r>
          </a:p>
          <a:p>
            <a:pPr marL="1588" indent="174625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CC"/>
                </a:solidFill>
                <a:latin typeface="a_GroticCn" pitchFamily="34" charset="-52"/>
              </a:rPr>
              <a:t>Победители и призёры</a:t>
            </a:r>
            <a:endParaRPr lang="en-US" sz="1600" b="1" dirty="0" smtClean="0">
              <a:solidFill>
                <a:srgbClr val="0033CC"/>
              </a:solidFill>
              <a:latin typeface="a_GroticCn" pitchFamily="34" charset="-52"/>
            </a:endParaRPr>
          </a:p>
          <a:p>
            <a:pPr marL="1588" indent="174625"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rgbClr val="0033CC"/>
                </a:solidFill>
                <a:latin typeface="a_GroticCn" pitchFamily="34" charset="-52"/>
              </a:rPr>
              <a:t>АСМАП-профи</a:t>
            </a:r>
            <a:r>
              <a:rPr lang="ru-RU" sz="1600" b="1" dirty="0" smtClean="0">
                <a:solidFill>
                  <a:srgbClr val="0033CC"/>
                </a:solidFill>
                <a:latin typeface="a_GroticCn" pitchFamily="34" charset="-52"/>
              </a:rPr>
              <a:t> 2005-2016 </a:t>
            </a:r>
          </a:p>
          <a:p>
            <a:pPr marL="1588" indent="174625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33CC"/>
                </a:solidFill>
                <a:latin typeface="a_GroticCn" pitchFamily="34" charset="-52"/>
              </a:rPr>
              <a:t>Перевозчик года 2008</a:t>
            </a:r>
          </a:p>
        </p:txBody>
      </p:sp>
      <p:sp>
        <p:nvSpPr>
          <p:cNvPr id="31" name="Объект 1"/>
          <p:cNvSpPr txBox="1">
            <a:spLocks/>
          </p:cNvSpPr>
          <p:nvPr/>
        </p:nvSpPr>
        <p:spPr>
          <a:xfrm>
            <a:off x="5004048" y="2500876"/>
            <a:ext cx="4102746" cy="215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Награда министра «Безаварийная работа»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33CC"/>
                </a:solidFill>
                <a:latin typeface="+mj-lt"/>
              </a:rPr>
              <a:t>I, II, III </a:t>
            </a: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 степень (2008-2016) </a:t>
            </a:r>
            <a:r>
              <a:rPr lang="ru-RU" sz="1600" b="1" dirty="0">
                <a:solidFill>
                  <a:srgbClr val="0033CC"/>
                </a:solidFill>
              </a:rPr>
              <a:t>–</a:t>
            </a: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 более 500 водителей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Почетный работник транспорта-8 человек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Почетный автотранспортник-83 человека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Почётный диплом МСАТ и нагрудный знак (пробег </a:t>
            </a:r>
            <a:r>
              <a:rPr lang="en-US" sz="1600" b="1" dirty="0">
                <a:solidFill>
                  <a:srgbClr val="0033CC"/>
                </a:solidFill>
                <a:latin typeface="+mj-lt"/>
              </a:rPr>
              <a:t>&gt;</a:t>
            </a: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 1000000 км</a:t>
            </a:r>
            <a:r>
              <a:rPr lang="en-US" sz="1600" b="1" dirty="0" smtClean="0">
                <a:solidFill>
                  <a:srgbClr val="0033CC"/>
                </a:solidFill>
                <a:latin typeface="+mj-lt"/>
              </a:rPr>
              <a:t>.</a:t>
            </a:r>
            <a:r>
              <a:rPr lang="ru-RU" sz="1600" b="1" dirty="0" smtClean="0">
                <a:solidFill>
                  <a:srgbClr val="0033CC"/>
                </a:solidFill>
                <a:latin typeface="+mj-lt"/>
              </a:rPr>
              <a:t>)</a:t>
            </a:r>
            <a:endParaRPr lang="ru-RU" sz="16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73016"/>
            <a:ext cx="2304256" cy="2304256"/>
          </a:xfrm>
          <a:prstGeom prst="rect">
            <a:avLst/>
          </a:prstGeom>
        </p:spPr>
      </p:pic>
      <p:pic>
        <p:nvPicPr>
          <p:cNvPr id="2050" name="Picture 2" descr="C:\Users\servis\Downloads\1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688" y="5157192"/>
            <a:ext cx="1786392" cy="9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ublic\Documents\Сайт последний вариант\style\diplo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1460013" cy="20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Uri0-com\URI0_C\Documents and Settings\URI0\Рабочий стол\Совтрансавто\Социалка\S430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714884"/>
            <a:ext cx="2643206" cy="1882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754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41976"/>
            <a:ext cx="6984776" cy="11430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Лицензия на ремонт от:</a:t>
            </a:r>
          </a:p>
          <a:p>
            <a:pPr marL="0" indent="0">
              <a:buNone/>
            </a:pPr>
            <a:r>
              <a:rPr lang="en-US" b="1" dirty="0" smtClean="0"/>
              <a:t>Mercedes, </a:t>
            </a:r>
            <a:r>
              <a:rPr lang="en-US" b="1" dirty="0" err="1" smtClean="0"/>
              <a:t>Iveco</a:t>
            </a:r>
            <a:r>
              <a:rPr lang="en-US" b="1" dirty="0" smtClean="0"/>
              <a:t>, Volvo, Bosch </a:t>
            </a:r>
            <a:r>
              <a:rPr lang="ru-RU" b="1" dirty="0" smtClean="0"/>
              <a:t>-топливное оснащение</a:t>
            </a:r>
          </a:p>
          <a:p>
            <a:pPr marL="0" indent="0">
              <a:buNone/>
            </a:pPr>
            <a:r>
              <a:rPr lang="en-US" b="1" dirty="0" smtClean="0"/>
              <a:t>“Bandag”</a:t>
            </a:r>
            <a:r>
              <a:rPr lang="ru-RU" b="1" dirty="0" smtClean="0"/>
              <a:t> – </a:t>
            </a:r>
            <a:r>
              <a:rPr lang="ru-RU" b="1" dirty="0" err="1" smtClean="0"/>
              <a:t>шиноремонт</a:t>
            </a:r>
            <a:r>
              <a:rPr lang="ru-RU" b="1" dirty="0" smtClean="0"/>
              <a:t>, грузовой и легковой </a:t>
            </a:r>
            <a:r>
              <a:rPr lang="ru-RU" b="1" dirty="0" err="1" smtClean="0"/>
              <a:t>шиномонтаж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8120"/>
            <a:ext cx="8229600" cy="8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Сервисное обслуживание и ремонт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_DSC0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07784"/>
            <a:ext cx="371477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07784"/>
            <a:ext cx="4297710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00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5616624" cy="45365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b="1" dirty="0"/>
              <a:t>Свой Таможенный терминал (СВХ</a:t>
            </a:r>
            <a:r>
              <a:rPr lang="ru-RU" sz="1800" b="1" dirty="0" smtClean="0"/>
              <a:t>).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Площадь  зоны  таможенного контроля  составляет 19 097 кв. м.   для 120 </a:t>
            </a:r>
            <a:r>
              <a:rPr lang="ru-RU" sz="1500" b="1" dirty="0" smtClean="0"/>
              <a:t>автопоездов.</a:t>
            </a:r>
            <a:endParaRPr lang="ru-RU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Теплый склад для </a:t>
            </a:r>
            <a:r>
              <a:rPr lang="ru-RU" sz="1500" b="1" dirty="0" smtClean="0"/>
              <a:t>фито-продукции.</a:t>
            </a:r>
            <a:endParaRPr lang="ru-RU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Три холодильные камеры объемом 60 тонн </a:t>
            </a:r>
            <a:r>
              <a:rPr lang="ru-RU" sz="1500" b="1" dirty="0" smtClean="0"/>
              <a:t>.</a:t>
            </a:r>
            <a:endParaRPr lang="ru-RU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Подъемно-крановое оборудование для перемещения всех типов грузов </a:t>
            </a:r>
            <a:r>
              <a:rPr lang="ru-RU" sz="1500" b="1" dirty="0" smtClean="0"/>
              <a:t>.</a:t>
            </a:r>
            <a:endParaRPr lang="ru-RU" sz="1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 smtClean="0"/>
              <a:t>Подъемно-крановое оборудование для перемещения всех типов грузов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 smtClean="0"/>
              <a:t>Система </a:t>
            </a:r>
            <a:r>
              <a:rPr lang="ru-RU" sz="1500" b="1" dirty="0"/>
              <a:t>радиационного контроля «Янтарь-1СН</a:t>
            </a:r>
            <a:r>
              <a:rPr lang="ru-RU" sz="1500" b="1" dirty="0" smtClean="0"/>
              <a:t>»</a:t>
            </a:r>
            <a:endParaRPr lang="ru-RU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Стационарная досмотровая  </a:t>
            </a:r>
            <a:r>
              <a:rPr lang="ru-RU" sz="1500" b="1" dirty="0" err="1"/>
              <a:t>рентгено</a:t>
            </a:r>
            <a:r>
              <a:rPr lang="ru-RU" sz="1500" b="1" dirty="0"/>
              <a:t>-телевизионная </a:t>
            </a:r>
            <a:r>
              <a:rPr lang="ru-RU" sz="1500" b="1" dirty="0" smtClean="0"/>
              <a:t>установка </a:t>
            </a:r>
            <a:r>
              <a:rPr lang="ru-RU" sz="1500" b="1" dirty="0"/>
              <a:t>«</a:t>
            </a:r>
            <a:r>
              <a:rPr lang="ru-RU" sz="1500" b="1" dirty="0" err="1"/>
              <a:t>Rapiscan</a:t>
            </a:r>
            <a:r>
              <a:rPr lang="ru-RU" sz="1500" b="1" dirty="0"/>
              <a:t> 530</a:t>
            </a:r>
            <a:r>
              <a:rPr lang="ru-RU" sz="1500" b="1" dirty="0" smtClean="0"/>
              <a:t>». </a:t>
            </a:r>
            <a:endParaRPr lang="ru-RU" sz="1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 Весовое оборудование : электронные весы (150 кг), товарные весы (до 1 тонны), платформенные весы (до 5 тонн), автомобильные </a:t>
            </a:r>
            <a:r>
              <a:rPr lang="ru-RU" sz="1500" b="1" dirty="0" smtClean="0"/>
              <a:t>весы.</a:t>
            </a:r>
            <a:endParaRPr lang="ru-RU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/>
              <a:t>Служба предварительного информирования таможенных органов о перемещении грузов на пограничных переходах. </a:t>
            </a:r>
            <a:endParaRPr lang="ru-RU" sz="1500" dirty="0"/>
          </a:p>
          <a:p>
            <a:pPr marL="0" lvl="0" indent="0" algn="ctr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>
                <a:solidFill>
                  <a:srgbClr val="C00000"/>
                </a:solidFill>
              </a:rPr>
              <a:t>настоящее время на нашей территории расположен </a:t>
            </a:r>
          </a:p>
          <a:p>
            <a:pPr marL="0" lvl="0" indent="0" algn="ctr">
              <a:buNone/>
            </a:pP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Брянский таможенный </a:t>
            </a:r>
            <a:r>
              <a:rPr lang="ru-RU" sz="1800" b="1" dirty="0" smtClean="0">
                <a:solidFill>
                  <a:srgbClr val="C00000"/>
                </a:solidFill>
              </a:rPr>
              <a:t>пост.</a:t>
            </a:r>
            <a:endParaRPr lang="ru-RU" sz="800" b="1" i="1" dirty="0"/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95536" y="476672"/>
            <a:ext cx="8229600" cy="796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Grotic" pitchFamily="34" charset="-52"/>
              </a:rPr>
              <a:t>Таможенный терминал и СВХ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Grotic" pitchFamily="34" charset="-52"/>
            </a:endParaRPr>
          </a:p>
        </p:txBody>
      </p:sp>
      <p:pic>
        <p:nvPicPr>
          <p:cNvPr id="5" name="Picture 4" descr="L:\DCIM\Camera\IMG_20120710_143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54572"/>
            <a:ext cx="2776987" cy="2082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?id=34740398&amp;tov=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59" y="1844824"/>
            <a:ext cx="277698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33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502586"/>
            <a:ext cx="5832648" cy="36627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Современный подвижной состав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Доставка груза вовремя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Высокий профессионализм и опыт работы сотрудников</a:t>
            </a:r>
            <a:endParaRPr lang="ru-RU" sz="2000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Система слежения </a:t>
            </a:r>
            <a:r>
              <a:rPr lang="en-US" sz="2000" b="1" dirty="0" smtClean="0"/>
              <a:t>GLONASS </a:t>
            </a:r>
            <a:r>
              <a:rPr lang="ru-RU" sz="2000" b="1" dirty="0" smtClean="0"/>
              <a:t>+</a:t>
            </a:r>
            <a:r>
              <a:rPr lang="en-US" sz="2000" b="1" dirty="0" smtClean="0"/>
              <a:t> SMS -Tracing</a:t>
            </a:r>
            <a:endParaRPr lang="ru-RU" sz="2000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СМ</a:t>
            </a:r>
            <a:r>
              <a:rPr lang="en-US" sz="2000" b="1" dirty="0"/>
              <a:t>R </a:t>
            </a:r>
            <a:r>
              <a:rPr lang="ru-RU" sz="2000" b="1" dirty="0" smtClean="0"/>
              <a:t>страхование (</a:t>
            </a:r>
            <a:r>
              <a:rPr lang="en-US" sz="2000" b="1" dirty="0" err="1" smtClean="0"/>
              <a:t>TTClub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Высокий уровень обслуживания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Индивидуальный подход к каждому клиенту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Свой сервис и ремонт автотранспорта</a:t>
            </a:r>
            <a:endParaRPr lang="en-US" sz="20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ВЫБИРАЮТ НАС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56992"/>
            <a:ext cx="2520876" cy="212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417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287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МП «Совтрансавто-Брянск-Холдинг» - один из крупных международных перевозчиков в РФ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276872"/>
            <a:ext cx="3816424" cy="1951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86" b="9021"/>
          <a:stretch/>
        </p:blipFill>
        <p:spPr>
          <a:xfrm>
            <a:off x="5292080" y="4231494"/>
            <a:ext cx="3405064" cy="203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2420888"/>
            <a:ext cx="4752528" cy="41044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b="1" dirty="0"/>
              <a:t>Собственный подвижной состав ОАО МП «Совтрансавто-Брянск-Холдинг» </a:t>
            </a:r>
            <a:r>
              <a:rPr lang="ru-RU" sz="1500" b="1" dirty="0" smtClean="0"/>
              <a:t>более </a:t>
            </a:r>
            <a:r>
              <a:rPr lang="ru-RU" sz="1500" b="1" dirty="0"/>
              <a:t>200 единиц автопоездов в составе седельных тягачей </a:t>
            </a:r>
            <a:r>
              <a:rPr lang="en-US" sz="1500" b="1" dirty="0" smtClean="0"/>
              <a:t>MAN, MERCEDES, IVE</a:t>
            </a:r>
            <a:r>
              <a:rPr lang="ru-RU" sz="1500" b="1" dirty="0" smtClean="0"/>
              <a:t>С</a:t>
            </a:r>
            <a:r>
              <a:rPr lang="en-US" sz="1500" b="1" dirty="0" smtClean="0"/>
              <a:t>O </a:t>
            </a:r>
            <a:r>
              <a:rPr lang="ru-RU" sz="1500" b="1" dirty="0"/>
              <a:t>и тентовых </a:t>
            </a:r>
            <a:r>
              <a:rPr lang="ru-RU" sz="1500" b="1" dirty="0" smtClean="0"/>
              <a:t>полуприцепов </a:t>
            </a:r>
            <a:r>
              <a:rPr lang="en-US" sz="1500" b="1" dirty="0" smtClean="0"/>
              <a:t>Koegel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с </a:t>
            </a:r>
            <a:r>
              <a:rPr lang="ru-RU" sz="1400" b="1" dirty="0"/>
              <a:t>объемом загрузки </a:t>
            </a:r>
            <a:r>
              <a:rPr lang="ru-RU" sz="1400" b="1" dirty="0" smtClean="0"/>
              <a:t>96 м3:</a:t>
            </a:r>
            <a:r>
              <a:rPr lang="en-US" sz="1400" b="1" dirty="0" smtClean="0"/>
              <a:t> </a:t>
            </a:r>
            <a:r>
              <a:rPr lang="ru-RU" sz="1400" b="1" dirty="0" smtClean="0"/>
              <a:t>соответствует </a:t>
            </a:r>
            <a:r>
              <a:rPr lang="ru-RU" sz="1400" b="1" dirty="0"/>
              <a:t>экологическим стандартам </a:t>
            </a:r>
            <a:r>
              <a:rPr lang="en-US" sz="1400" b="1" dirty="0" smtClean="0"/>
              <a:t> EURO </a:t>
            </a:r>
            <a:r>
              <a:rPr lang="ru-RU" sz="1400" b="1" dirty="0"/>
              <a:t>4 и </a:t>
            </a:r>
            <a:r>
              <a:rPr lang="en-US" sz="1400" b="1" dirty="0"/>
              <a:t>EURO-5;</a:t>
            </a:r>
            <a:endParaRPr lang="ru-RU" sz="1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 smtClean="0"/>
              <a:t>-оснащен </a:t>
            </a:r>
            <a:r>
              <a:rPr lang="ru-RU" sz="1400" b="1" dirty="0"/>
              <a:t>мобильной связью и оборудован спутниковой системой слежения </a:t>
            </a:r>
            <a:r>
              <a:rPr lang="en-US" sz="1400" b="1" dirty="0" smtClean="0"/>
              <a:t>(</a:t>
            </a:r>
            <a:r>
              <a:rPr lang="ru-RU" sz="1400" b="1" dirty="0" smtClean="0"/>
              <a:t>ГЛОНАСС</a:t>
            </a:r>
            <a:r>
              <a:rPr lang="en-US" sz="1400" b="1" dirty="0" smtClean="0"/>
              <a:t>) </a:t>
            </a:r>
            <a:r>
              <a:rPr lang="ru-RU" sz="1400" b="1" dirty="0"/>
              <a:t>для точного определения местонахождения транспортного средства в любой момент времени, что </a:t>
            </a:r>
            <a:r>
              <a:rPr lang="ru-RU" sz="1400" b="1" dirty="0" smtClean="0"/>
              <a:t>повышает</a:t>
            </a:r>
            <a:r>
              <a:rPr lang="en-US" sz="1400" b="1" dirty="0" smtClean="0"/>
              <a:t> </a:t>
            </a:r>
            <a:r>
              <a:rPr lang="ru-RU" sz="1400" b="1" dirty="0" smtClean="0"/>
              <a:t>управляемость </a:t>
            </a:r>
            <a:r>
              <a:rPr lang="ru-RU" sz="1400" b="1" dirty="0"/>
              <a:t>и безопасность </a:t>
            </a:r>
            <a:r>
              <a:rPr lang="ru-RU" sz="1400" b="1" dirty="0" smtClean="0"/>
              <a:t>перевозки,</a:t>
            </a:r>
            <a:endParaRPr lang="ru-RU" sz="1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 smtClean="0"/>
              <a:t>-позволяет </a:t>
            </a:r>
            <a:r>
              <a:rPr lang="ru-RU" sz="1400" b="1" dirty="0"/>
              <a:t>осуществлять перевозки негабаритных, дорогостоящих и опасных </a:t>
            </a:r>
            <a:r>
              <a:rPr lang="en-US" sz="1400" b="1" dirty="0"/>
              <a:t>(ADR) </a:t>
            </a:r>
            <a:r>
              <a:rPr lang="ru-RU" sz="1400" b="1" dirty="0"/>
              <a:t>грузов всех классов опасности.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/>
              <a:t>Собственные сервисные центры по обслуживанию грузовых автомобилей и полуприцепов находятся в г. Брянск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67" y="1948770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                     АВТОПАРК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81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596" y="1452676"/>
            <a:ext cx="5429288" cy="50006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/>
              <a:t> Наша команда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b="1" dirty="0" smtClean="0"/>
              <a:t>Команда ОАО </a:t>
            </a:r>
            <a:r>
              <a:rPr lang="ru-RU" b="1" dirty="0"/>
              <a:t>МП </a:t>
            </a:r>
            <a:r>
              <a:rPr lang="ru-RU" b="1" dirty="0" smtClean="0"/>
              <a:t> </a:t>
            </a:r>
            <a:r>
              <a:rPr lang="ru-RU" b="1" dirty="0"/>
              <a:t>«Совтрансавто-Брянск-Холдинг</a:t>
            </a:r>
            <a:r>
              <a:rPr lang="ru-RU" b="1" dirty="0" smtClean="0"/>
              <a:t>” сегодня </a:t>
            </a:r>
            <a:r>
              <a:rPr lang="ru-RU" b="1" dirty="0"/>
              <a:t>- это более </a:t>
            </a:r>
            <a:r>
              <a:rPr lang="ru-RU" b="1" dirty="0" smtClean="0"/>
              <a:t>500 высококвалифицированных </a:t>
            </a:r>
            <a:r>
              <a:rPr lang="ru-RU" b="1" dirty="0"/>
              <a:t>сотрудников.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b="1" dirty="0" smtClean="0"/>
              <a:t>Все </a:t>
            </a:r>
            <a:r>
              <a:rPr lang="ru-RU" b="1" dirty="0"/>
              <a:t>сотрудники </a:t>
            </a:r>
            <a:r>
              <a:rPr lang="ru-RU" b="1" dirty="0" smtClean="0"/>
              <a:t>компании.</a:t>
            </a:r>
            <a:endParaRPr lang="ru-RU" b="1" dirty="0"/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Являются </a:t>
            </a:r>
            <a:r>
              <a:rPr lang="ru-RU" dirty="0"/>
              <a:t>профессионалами в области </a:t>
            </a:r>
            <a:r>
              <a:rPr lang="ru-RU" dirty="0" smtClean="0"/>
              <a:t>транспортно-экспедиционных услуг.</a:t>
            </a:r>
            <a:endParaRPr lang="ru-RU" dirty="0"/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Решают </a:t>
            </a:r>
            <a:r>
              <a:rPr lang="ru-RU" dirty="0"/>
              <a:t>любые задачи связанные с доставкой груза в любую точку </a:t>
            </a:r>
            <a:r>
              <a:rPr lang="ru-RU" dirty="0" smtClean="0"/>
              <a:t>мира.</a:t>
            </a:r>
            <a:endParaRPr lang="ru-RU" dirty="0"/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Применяют </a:t>
            </a:r>
            <a:r>
              <a:rPr lang="ru-RU" dirty="0"/>
              <a:t>индивидуальный и комплексный подход к работе с каждым </a:t>
            </a:r>
            <a:r>
              <a:rPr lang="ru-RU" dirty="0" smtClean="0"/>
              <a:t>клиентом.</a:t>
            </a:r>
            <a:endParaRPr lang="ru-RU" dirty="0"/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Ориентированы </a:t>
            </a:r>
            <a:r>
              <a:rPr lang="ru-RU" dirty="0"/>
              <a:t>на составление оптимальных маршрутов и сроков доставки для каждого клиента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Говорят </a:t>
            </a:r>
            <a:r>
              <a:rPr lang="ru-RU" dirty="0"/>
              <a:t>на иностранных </a:t>
            </a:r>
            <a:r>
              <a:rPr lang="ru-RU" dirty="0" smtClean="0"/>
              <a:t>языках.</a:t>
            </a:r>
            <a:endParaRPr lang="ru-RU" dirty="0"/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Проходят </a:t>
            </a:r>
            <a:r>
              <a:rPr lang="ru-RU" dirty="0"/>
              <a:t>специальное профильное </a:t>
            </a:r>
            <a:r>
              <a:rPr lang="ru-RU" dirty="0" smtClean="0"/>
              <a:t>обучение.</a:t>
            </a:r>
            <a:endParaRPr lang="ru-RU" dirty="0"/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Повышают </a:t>
            </a:r>
            <a:r>
              <a:rPr lang="ru-RU" dirty="0"/>
              <a:t>квалификацию, участвуя в бизнес-тренингах и семинарах по актуальным вопросам таможенного </a:t>
            </a:r>
            <a:r>
              <a:rPr lang="ru-RU" dirty="0" smtClean="0"/>
              <a:t>законодательства</a:t>
            </a:r>
            <a:r>
              <a:rPr lang="ru-RU" dirty="0"/>
              <a:t>, транспортного </a:t>
            </a:r>
            <a:r>
              <a:rPr lang="ru-RU" dirty="0" smtClean="0"/>
              <a:t>бизнеса </a:t>
            </a:r>
            <a:r>
              <a:rPr lang="ru-RU" dirty="0"/>
              <a:t>и международной торговли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7166"/>
            <a:ext cx="8568952" cy="911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МП   «Совтрансавто-Брянск-Холдинг”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asmap.ru/site_src.php3?id=VV6rqwH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57483" y="1546311"/>
            <a:ext cx="273630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8"/>
          <a:stretch/>
        </p:blipFill>
        <p:spPr>
          <a:xfrm rot="16200000">
            <a:off x="5936388" y="3811960"/>
            <a:ext cx="2952327" cy="276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892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609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ОАО МП  “Совтрансавто-Брянск-Холдинг</vt:lpstr>
      <vt:lpstr> География перевозок </vt:lpstr>
      <vt:lpstr>Слайд 4</vt:lpstr>
      <vt:lpstr>Сервисное обслуживание и ремонт</vt:lpstr>
      <vt:lpstr>Слайд 6</vt:lpstr>
      <vt:lpstr>ПОЧЕМУ ВЫБИРАЮТ НАС</vt:lpstr>
      <vt:lpstr>ОАО МП «Совтрансавто-Брянск-Холдинг» - один из крупных международных перевозчиков в РФ</vt:lpstr>
      <vt:lpstr>ОАО МП   «Совтрансавто-Брянск-Холдинг”</vt:lpstr>
      <vt:lpstr>ОАО МП   «Совтрансавто-Брянск-Холдинг”</vt:lpstr>
      <vt:lpstr>241518, Брянская обл., Брянский р-н, п. Свень, ул. Соборная, д.21.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МП    «Совтрансавто-Брянск-Холдинг</dc:title>
  <dc:creator>Пользователь Windows</dc:creator>
  <cp:lastModifiedBy>boss</cp:lastModifiedBy>
  <cp:revision>277</cp:revision>
  <dcterms:created xsi:type="dcterms:W3CDTF">2012-07-09T10:13:26Z</dcterms:created>
  <dcterms:modified xsi:type="dcterms:W3CDTF">2016-11-18T06:48:04Z</dcterms:modified>
</cp:coreProperties>
</file>